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5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836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99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72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8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85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445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96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858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2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07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65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38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22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8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7F81E4-64CC-4AED-85B8-FDDA00B2B710}" type="datetimeFigureOut">
              <a:rPr lang="en-IN" smtClean="0"/>
              <a:t>03-05-2023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152481-A7BF-4633-9E39-D593C6AE7E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30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4800" dirty="0" smtClean="0"/>
              <a:t>INTRODUCTION TO FORENSIC MEDICINE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sz="2400" b="1" dirty="0" smtClean="0"/>
              <a:t>DR.SANJU.S</a:t>
            </a:r>
          </a:p>
          <a:p>
            <a:r>
              <a:rPr lang="en-IN" sz="2400" b="1" dirty="0" smtClean="0"/>
              <a:t>ASSISTANT PROFESSOR</a:t>
            </a:r>
          </a:p>
          <a:p>
            <a:r>
              <a:rPr lang="en-IN" sz="2400" b="1" dirty="0" smtClean="0"/>
              <a:t>FORENSIC MEDICINE AND TOXICOLOGY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55098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FORENSIC OR LEGAL MEDICINE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4000" b="1" dirty="0" smtClean="0"/>
              <a:t>Forensic or legal medicine (forensic= forums of or used in Courts of law) deals with the application of medical and paramedical knowledge to aid in the administration of justice.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405564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4291"/>
            <a:ext cx="9601196" cy="95596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6600" b="1" dirty="0" smtClean="0"/>
              <a:t>VISION</a:t>
            </a:r>
            <a:endParaRPr lang="en-IN" sz="6600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08018" y="1994659"/>
            <a:ext cx="8825345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EFF7F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enable the students </a:t>
            </a:r>
            <a:r>
              <a:rPr lang="en-US" altLang="en-US" sz="40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informed about </a:t>
            </a:r>
            <a:r>
              <a:rPr lang="en-US" altLang="en-US" sz="40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medicolegal</a:t>
            </a:r>
            <a:r>
              <a:rPr lang="en-US" altLang="en-US" sz="40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responsibilities in medical practice, medical negligence ,code of medical ethics, making them capable of identification, diagnosis and treatment of common poisoning in their acute and chronic state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0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26777"/>
          </a:xfrm>
        </p:spPr>
        <p:txBody>
          <a:bodyPr/>
          <a:lstStyle/>
          <a:p>
            <a:r>
              <a:rPr lang="en-IN" b="1" dirty="0" smtClean="0"/>
              <a:t>MISSION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505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sz="3000" b="1" dirty="0"/>
              <a:t>To </a:t>
            </a:r>
            <a:r>
              <a:rPr lang="en-IN" sz="3000" b="1" dirty="0" smtClean="0"/>
              <a:t>develop competence to issue medical certificate and </a:t>
            </a:r>
            <a:r>
              <a:rPr lang="en-IN" sz="3000" b="1" dirty="0" err="1" smtClean="0"/>
              <a:t>medicolegal</a:t>
            </a:r>
            <a:r>
              <a:rPr lang="en-IN" sz="3000" b="1" dirty="0" smtClean="0"/>
              <a:t> reports.</a:t>
            </a:r>
            <a:endParaRPr lang="en-IN" sz="3000" b="1" dirty="0"/>
          </a:p>
          <a:p>
            <a:pPr algn="just"/>
            <a:r>
              <a:rPr lang="en-IN" sz="3000" b="1" dirty="0"/>
              <a:t>To </a:t>
            </a:r>
            <a:r>
              <a:rPr lang="en-IN" sz="3000" b="1" dirty="0" smtClean="0"/>
              <a:t>give access to view </a:t>
            </a:r>
            <a:r>
              <a:rPr lang="en-IN" sz="3000" b="1" dirty="0" err="1" smtClean="0"/>
              <a:t>medicolega</a:t>
            </a:r>
            <a:r>
              <a:rPr lang="en-IN" sz="3000" b="1" dirty="0" err="1" smtClean="0"/>
              <a:t>l</a:t>
            </a:r>
            <a:r>
              <a:rPr lang="en-IN" sz="3000" b="1" dirty="0" smtClean="0"/>
              <a:t>  </a:t>
            </a:r>
            <a:r>
              <a:rPr lang="en-IN" sz="3000" b="1" dirty="0" err="1" smtClean="0"/>
              <a:t>auopsy</a:t>
            </a:r>
            <a:r>
              <a:rPr lang="en-IN" sz="3000" b="1" dirty="0" smtClean="0"/>
              <a:t> and procedure of courts</a:t>
            </a:r>
            <a:endParaRPr lang="en-IN" sz="3000" b="1" dirty="0"/>
          </a:p>
          <a:p>
            <a:pPr algn="just"/>
            <a:r>
              <a:rPr lang="en-IN" sz="3000" b="1" dirty="0"/>
              <a:t>To </a:t>
            </a:r>
            <a:r>
              <a:rPr lang="en-IN" sz="3000" b="1" dirty="0" smtClean="0"/>
              <a:t>enlighten all legislations relating to medical profession</a:t>
            </a:r>
          </a:p>
          <a:p>
            <a:pPr algn="just"/>
            <a:r>
              <a:rPr lang="en-IN" sz="3000" b="1" dirty="0" smtClean="0"/>
              <a:t>To demonstrate weapons ,poisons, charts, diagram, photographs, X ray films of </a:t>
            </a:r>
            <a:r>
              <a:rPr lang="en-IN" sz="3000" b="1" dirty="0" err="1" smtClean="0"/>
              <a:t>medicolegal</a:t>
            </a:r>
            <a:r>
              <a:rPr lang="en-IN" sz="3000" b="1" dirty="0" smtClean="0"/>
              <a:t> importance</a:t>
            </a:r>
            <a:endParaRPr lang="en-IN" sz="3000" b="1" dirty="0"/>
          </a:p>
          <a:p>
            <a:pPr marL="0" indent="0" algn="just">
              <a:buNone/>
            </a:pPr>
            <a:r>
              <a:rPr lang="en-IN" sz="2600" b="1" dirty="0"/>
              <a:t>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016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MISSION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3200" b="1" dirty="0"/>
              <a:t>To </a:t>
            </a:r>
            <a:r>
              <a:rPr lang="en-IN" sz="3200" b="1" dirty="0" smtClean="0"/>
              <a:t>develop competence in personal identification such as determinin</a:t>
            </a:r>
            <a:r>
              <a:rPr lang="en-IN" sz="3200" b="1" dirty="0" smtClean="0"/>
              <a:t>g age, sex, race, religion in both live and dead</a:t>
            </a:r>
            <a:r>
              <a:rPr lang="en-IN" sz="3200" b="1" dirty="0" smtClean="0"/>
              <a:t>.</a:t>
            </a:r>
            <a:endParaRPr lang="en-IN" sz="3200" b="1" dirty="0"/>
          </a:p>
          <a:p>
            <a:pPr algn="just"/>
            <a:r>
              <a:rPr lang="en-IN" sz="3200" b="1" dirty="0"/>
              <a:t>To </a:t>
            </a:r>
            <a:r>
              <a:rPr lang="en-IN" sz="3200" b="1" dirty="0" smtClean="0"/>
              <a:t>impart knowledge in Forensic psychiatry</a:t>
            </a:r>
          </a:p>
          <a:p>
            <a:pPr algn="just"/>
            <a:r>
              <a:rPr lang="en-IN" sz="3200" b="1" dirty="0" smtClean="0"/>
              <a:t>To </a:t>
            </a:r>
            <a:r>
              <a:rPr lang="en-IN" sz="3200" b="1" dirty="0" err="1" smtClean="0"/>
              <a:t>instill</a:t>
            </a:r>
            <a:r>
              <a:rPr lang="en-IN" sz="3200" b="1" dirty="0" smtClean="0"/>
              <a:t> knowledge about injuries and death</a:t>
            </a:r>
            <a:endParaRPr lang="en-IN" sz="3200" b="1" dirty="0"/>
          </a:p>
          <a:p>
            <a:pPr marL="0" indent="0" algn="just">
              <a:buNone/>
            </a:pP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48768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Medical jurisprudence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3200" b="1" dirty="0" smtClean="0"/>
              <a:t>(juris</a:t>
            </a:r>
            <a:r>
              <a:rPr lang="en-IN" sz="3200" b="1" dirty="0"/>
              <a:t>= law; </a:t>
            </a:r>
            <a:r>
              <a:rPr lang="en-IN" sz="3200" b="1" dirty="0" err="1"/>
              <a:t>prudentia</a:t>
            </a:r>
            <a:r>
              <a:rPr lang="en-IN" sz="3200" b="1" dirty="0"/>
              <a:t> </a:t>
            </a:r>
            <a:r>
              <a:rPr lang="en-IN" sz="3200" b="1" dirty="0" smtClean="0"/>
              <a:t>=knowledge</a:t>
            </a:r>
            <a:r>
              <a:rPr lang="en-IN" sz="3200" b="1" dirty="0"/>
              <a:t>) deals with legal responsibilities of </a:t>
            </a:r>
            <a:r>
              <a:rPr lang="en-IN" sz="3200" b="1" dirty="0" err="1" smtClean="0"/>
              <a:t>thephysician</a:t>
            </a:r>
            <a:r>
              <a:rPr lang="en-IN" sz="3200" b="1" dirty="0" smtClean="0"/>
              <a:t> </a:t>
            </a:r>
            <a:r>
              <a:rPr lang="en-IN" sz="3200" b="1" dirty="0"/>
              <a:t>with particular reference to those </a:t>
            </a:r>
            <a:r>
              <a:rPr lang="en-IN" sz="3200" b="1" dirty="0" smtClean="0"/>
              <a:t>arising from </a:t>
            </a:r>
            <a:r>
              <a:rPr lang="en-IN" sz="3200" b="1" dirty="0"/>
              <a:t>physician-patient relationship, such as </a:t>
            </a:r>
            <a:r>
              <a:rPr lang="en-IN" sz="3200" b="1" dirty="0" smtClean="0"/>
              <a:t>medical negligence </a:t>
            </a:r>
            <a:r>
              <a:rPr lang="en-IN" sz="3200" b="1" dirty="0"/>
              <a:t>cases, </a:t>
            </a:r>
            <a:r>
              <a:rPr lang="en-IN" sz="3200" b="1" dirty="0" smtClean="0"/>
              <a:t>  	consent</a:t>
            </a:r>
            <a:r>
              <a:rPr lang="en-IN" sz="3200" b="1" dirty="0"/>
              <a:t>, rights and duties of </a:t>
            </a:r>
            <a:r>
              <a:rPr lang="en-IN" sz="3200" b="1" dirty="0" smtClean="0"/>
              <a:t>doctors, serious </a:t>
            </a:r>
            <a:r>
              <a:rPr lang="en-IN" sz="3200" b="1" dirty="0"/>
              <a:t>professional misconduct, </a:t>
            </a:r>
            <a:r>
              <a:rPr lang="en-IN" sz="3200" b="1" dirty="0" smtClean="0"/>
              <a:t>	medical </a:t>
            </a:r>
            <a:r>
              <a:rPr lang="en-IN" sz="3200" b="1" dirty="0"/>
              <a:t>ethics, etc.</a:t>
            </a:r>
          </a:p>
        </p:txBody>
      </p:sp>
    </p:spTree>
    <p:extLst>
      <p:ext uri="{BB962C8B-B14F-4D97-AF65-F5344CB8AC3E}">
        <p14:creationId xmlns:p14="http://schemas.microsoft.com/office/powerpoint/2010/main" val="166413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MEDICAL ETHICS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4400" b="1" dirty="0"/>
              <a:t>Medical ethics deals with the moral </a:t>
            </a:r>
            <a:r>
              <a:rPr lang="en-IN" sz="4400" b="1" dirty="0" smtClean="0"/>
              <a:t>principles which </a:t>
            </a:r>
            <a:r>
              <a:rPr lang="en-IN" sz="4400" b="1" dirty="0"/>
              <a:t>should guide members of the </a:t>
            </a:r>
            <a:r>
              <a:rPr lang="en-IN" sz="4400" b="1" dirty="0" smtClean="0"/>
              <a:t>medical profession </a:t>
            </a:r>
            <a:r>
              <a:rPr lang="en-IN" sz="4400" b="1" dirty="0"/>
              <a:t>in their dealings with each other, </a:t>
            </a:r>
            <a:r>
              <a:rPr lang="en-IN" sz="4400" b="1" dirty="0" smtClean="0"/>
              <a:t>their patients </a:t>
            </a:r>
            <a:r>
              <a:rPr lang="en-IN" sz="4400" b="1" dirty="0"/>
              <a:t>and the State.</a:t>
            </a:r>
          </a:p>
        </p:txBody>
      </p:sp>
    </p:spTree>
    <p:extLst>
      <p:ext uri="{BB962C8B-B14F-4D97-AF65-F5344CB8AC3E}">
        <p14:creationId xmlns:p14="http://schemas.microsoft.com/office/powerpoint/2010/main" val="420658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/>
              <a:t>MEDICAL ETIQUETTE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sz="4400" b="1" dirty="0"/>
              <a:t>Medical etiquette deals with the </a:t>
            </a:r>
            <a:r>
              <a:rPr lang="en-IN" sz="4400" b="1" dirty="0" smtClean="0"/>
              <a:t>conventional laws </a:t>
            </a:r>
            <a:r>
              <a:rPr lang="en-IN" sz="4400" b="1" dirty="0"/>
              <a:t>of courtesy observed between members </a:t>
            </a:r>
            <a:r>
              <a:rPr lang="en-IN" sz="4400" b="1" dirty="0" smtClean="0"/>
              <a:t>of the </a:t>
            </a:r>
            <a:r>
              <a:rPr lang="en-IN" sz="4400" b="1" dirty="0"/>
              <a:t>medical profession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18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FATHER OF FORENSIC MEDICINE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4400" b="1" dirty="0"/>
              <a:t>Paulus </a:t>
            </a:r>
            <a:r>
              <a:rPr lang="en-IN" sz="4400" b="1" dirty="0" err="1"/>
              <a:t>Zacchias</a:t>
            </a:r>
            <a:r>
              <a:rPr lang="en-IN" sz="4400" b="1" dirty="0"/>
              <a:t> is considered the Father of Legal Medicine as well as Father of </a:t>
            </a:r>
            <a:r>
              <a:rPr lang="en-IN" sz="4400" b="1" dirty="0" smtClean="0"/>
              <a:t>Forensic Psychiatry</a:t>
            </a:r>
            <a:r>
              <a:rPr lang="en-IN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591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238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INTRODUCTION TO FORENSIC MEDICINE</vt:lpstr>
      <vt:lpstr>FORENSIC OR LEGAL MEDICINE</vt:lpstr>
      <vt:lpstr>VISION</vt:lpstr>
      <vt:lpstr>MISSION</vt:lpstr>
      <vt:lpstr>MISSION</vt:lpstr>
      <vt:lpstr>Medical jurisprudence</vt:lpstr>
      <vt:lpstr>MEDICAL ETHICS</vt:lpstr>
      <vt:lpstr>MEDICAL ETIQUETTE</vt:lpstr>
      <vt:lpstr>FATHER OF FORENSIC MEDICINE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 Lab One</dc:creator>
  <cp:lastModifiedBy>Lib Lab One</cp:lastModifiedBy>
  <cp:revision>9</cp:revision>
  <dcterms:created xsi:type="dcterms:W3CDTF">2023-05-03T06:40:48Z</dcterms:created>
  <dcterms:modified xsi:type="dcterms:W3CDTF">2023-05-03T07:28:47Z</dcterms:modified>
</cp:coreProperties>
</file>